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Roboto" panose="02000000000000000000" pitchFamily="2" charset="0"/>
      <p:regular r:id="rId19"/>
    </p:embeddedFont>
    <p:embeddedFont>
      <p:font typeface="Robo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85449" y="-1275370"/>
            <a:ext cx="8792923" cy="4237186"/>
            <a:chOff x="0" y="0"/>
            <a:chExt cx="406400" cy="195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95838"/>
            </a:xfrm>
            <a:custGeom>
              <a:avLst/>
              <a:gdLst/>
              <a:ahLst/>
              <a:cxnLst/>
              <a:rect l="l" t="t" r="r" b="b"/>
              <a:pathLst>
                <a:path w="406400" h="195838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209087"/>
            <a:ext cx="8772604" cy="4397760"/>
            <a:chOff x="0" y="0"/>
            <a:chExt cx="417592" cy="209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592" cy="209341"/>
            </a:xfrm>
            <a:custGeom>
              <a:avLst/>
              <a:gdLst/>
              <a:ahLst/>
              <a:cxnLst/>
              <a:rect l="l" t="t" r="r" b="b"/>
              <a:pathLst>
                <a:path w="417592" h="209341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72604" y="1728667"/>
            <a:ext cx="2768293" cy="2466298"/>
          </a:xfrm>
          <a:custGeom>
            <a:avLst/>
            <a:gdLst/>
            <a:ahLst/>
            <a:cxnLst/>
            <a:rect l="l" t="t" r="r" b="b"/>
            <a:pathLst>
              <a:path w="2768293" h="2466298">
                <a:moveTo>
                  <a:pt x="0" y="0"/>
                </a:moveTo>
                <a:lnTo>
                  <a:pt x="2768293" y="0"/>
                </a:lnTo>
                <a:lnTo>
                  <a:pt x="2768293" y="2466298"/>
                </a:lnTo>
                <a:lnTo>
                  <a:pt x="0" y="246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0700" y="1067825"/>
            <a:ext cx="4109251" cy="3787982"/>
          </a:xfrm>
          <a:custGeom>
            <a:avLst/>
            <a:gdLst/>
            <a:ahLst/>
            <a:cxnLst/>
            <a:rect l="l" t="t" r="r" b="b"/>
            <a:pathLst>
              <a:path w="4109251" h="3787982">
                <a:moveTo>
                  <a:pt x="0" y="0"/>
                </a:moveTo>
                <a:lnTo>
                  <a:pt x="4109250" y="0"/>
                </a:lnTo>
                <a:lnTo>
                  <a:pt x="4109250" y="3787982"/>
                </a:lnTo>
                <a:lnTo>
                  <a:pt x="0" y="3787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74274" y="5990143"/>
            <a:ext cx="2312835" cy="2123603"/>
          </a:xfrm>
          <a:custGeom>
            <a:avLst/>
            <a:gdLst/>
            <a:ahLst/>
            <a:cxnLst/>
            <a:rect l="l" t="t" r="r" b="b"/>
            <a:pathLst>
              <a:path w="2312835" h="2123603">
                <a:moveTo>
                  <a:pt x="0" y="0"/>
                </a:moveTo>
                <a:lnTo>
                  <a:pt x="2312835" y="0"/>
                </a:lnTo>
                <a:lnTo>
                  <a:pt x="2312835" y="2123603"/>
                </a:lnTo>
                <a:lnTo>
                  <a:pt x="0" y="2123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59861" y="7111964"/>
            <a:ext cx="9097091" cy="133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40"/>
              </a:lnSpc>
            </a:pPr>
            <a:r>
              <a:rPr lang="en-US" sz="10831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SAHAYOG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18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96073" y="276078"/>
            <a:ext cx="842292" cy="200024"/>
            <a:chOff x="0" y="0"/>
            <a:chExt cx="232329" cy="55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8CD3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aphicFrame>
        <p:nvGraphicFramePr>
          <p:cNvPr id="6" name="Object 6"/>
          <p:cNvGraphicFramePr/>
          <p:nvPr/>
        </p:nvGraphicFramePr>
        <p:xfrm>
          <a:off x="5791200" y="3390900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105900" imgH="5791200" progId="Excel.Sheet.12">
                  <p:embed/>
                </p:oleObj>
              </mc:Choice>
              <mc:Fallback>
                <p:oleObj name="Worksheet" r:id="rId3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3390900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76835" y="1644501"/>
          <a:ext cx="15957494" cy="7968129"/>
        </p:xfrm>
        <a:graphic>
          <a:graphicData uri="http://schemas.openxmlformats.org/drawingml/2006/table">
            <a:tbl>
              <a:tblPr/>
              <a:tblGrid>
                <a:gridCol w="381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111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Our Webapp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Local Labor Brokers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Whatsapp Groups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Job Portals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IVR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Language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 Negotiation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Internet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948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Scalable/Automated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5386272" y="4195009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1"/>
                </a:lnTo>
                <a:lnTo>
                  <a:pt x="0" y="91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69567" y="3124973"/>
            <a:ext cx="870916" cy="826282"/>
          </a:xfrm>
          <a:custGeom>
            <a:avLst/>
            <a:gdLst/>
            <a:ahLst/>
            <a:cxnLst/>
            <a:rect l="l" t="t" r="r" b="b"/>
            <a:pathLst>
              <a:path w="870916" h="826282">
                <a:moveTo>
                  <a:pt x="0" y="0"/>
                </a:moveTo>
                <a:lnTo>
                  <a:pt x="870916" y="0"/>
                </a:lnTo>
                <a:lnTo>
                  <a:pt x="870916" y="826282"/>
                </a:lnTo>
                <a:lnTo>
                  <a:pt x="0" y="82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996515" y="705315"/>
            <a:ext cx="4673030" cy="81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4"/>
              </a:lnSpc>
            </a:pPr>
            <a:r>
              <a:rPr lang="en-US" sz="66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Analysis</a:t>
            </a:r>
          </a:p>
        </p:txBody>
      </p:sp>
      <p:sp>
        <p:nvSpPr>
          <p:cNvPr id="11" name="Freeform 11"/>
          <p:cNvSpPr/>
          <p:nvPr/>
        </p:nvSpPr>
        <p:spPr>
          <a:xfrm>
            <a:off x="5303394" y="6249119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86272" y="8428723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386272" y="7427696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86272" y="5196035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386272" y="3124973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29693" y="6327266"/>
            <a:ext cx="984275" cy="933831"/>
          </a:xfrm>
          <a:custGeom>
            <a:avLst/>
            <a:gdLst/>
            <a:ahLst/>
            <a:cxnLst/>
            <a:rect l="l" t="t" r="r" b="b"/>
            <a:pathLst>
              <a:path w="984275" h="933831">
                <a:moveTo>
                  <a:pt x="0" y="0"/>
                </a:moveTo>
                <a:lnTo>
                  <a:pt x="984275" y="0"/>
                </a:lnTo>
                <a:lnTo>
                  <a:pt x="984275" y="933831"/>
                </a:lnTo>
                <a:lnTo>
                  <a:pt x="0" y="933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29693" y="4100279"/>
            <a:ext cx="857902" cy="813935"/>
          </a:xfrm>
          <a:custGeom>
            <a:avLst/>
            <a:gdLst/>
            <a:ahLst/>
            <a:cxnLst/>
            <a:rect l="l" t="t" r="r" b="b"/>
            <a:pathLst>
              <a:path w="857902" h="813935">
                <a:moveTo>
                  <a:pt x="0" y="0"/>
                </a:moveTo>
                <a:lnTo>
                  <a:pt x="857902" y="0"/>
                </a:lnTo>
                <a:lnTo>
                  <a:pt x="857902" y="813935"/>
                </a:lnTo>
                <a:lnTo>
                  <a:pt x="0" y="81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29693" y="2966423"/>
            <a:ext cx="857902" cy="813935"/>
          </a:xfrm>
          <a:custGeom>
            <a:avLst/>
            <a:gdLst/>
            <a:ahLst/>
            <a:cxnLst/>
            <a:rect l="l" t="t" r="r" b="b"/>
            <a:pathLst>
              <a:path w="857902" h="813935">
                <a:moveTo>
                  <a:pt x="0" y="0"/>
                </a:moveTo>
                <a:lnTo>
                  <a:pt x="857902" y="0"/>
                </a:lnTo>
                <a:lnTo>
                  <a:pt x="857902" y="813935"/>
                </a:lnTo>
                <a:lnTo>
                  <a:pt x="0" y="81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63704" y="3071198"/>
            <a:ext cx="791934" cy="751348"/>
          </a:xfrm>
          <a:custGeom>
            <a:avLst/>
            <a:gdLst/>
            <a:ahLst/>
            <a:cxnLst/>
            <a:rect l="l" t="t" r="r" b="b"/>
            <a:pathLst>
              <a:path w="791934" h="751348">
                <a:moveTo>
                  <a:pt x="0" y="0"/>
                </a:moveTo>
                <a:lnTo>
                  <a:pt x="791934" y="0"/>
                </a:lnTo>
                <a:lnTo>
                  <a:pt x="791934" y="751348"/>
                </a:lnTo>
                <a:lnTo>
                  <a:pt x="0" y="751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563724" y="8612122"/>
            <a:ext cx="891914" cy="846203"/>
          </a:xfrm>
          <a:custGeom>
            <a:avLst/>
            <a:gdLst/>
            <a:ahLst/>
            <a:cxnLst/>
            <a:rect l="l" t="t" r="r" b="b"/>
            <a:pathLst>
              <a:path w="891914" h="846203">
                <a:moveTo>
                  <a:pt x="0" y="0"/>
                </a:moveTo>
                <a:lnTo>
                  <a:pt x="891914" y="0"/>
                </a:lnTo>
                <a:lnTo>
                  <a:pt x="891914" y="846203"/>
                </a:lnTo>
                <a:lnTo>
                  <a:pt x="0" y="846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550558" y="8612122"/>
            <a:ext cx="891914" cy="846203"/>
          </a:xfrm>
          <a:custGeom>
            <a:avLst/>
            <a:gdLst/>
            <a:ahLst/>
            <a:cxnLst/>
            <a:rect l="l" t="t" r="r" b="b"/>
            <a:pathLst>
              <a:path w="891914" h="846203">
                <a:moveTo>
                  <a:pt x="0" y="0"/>
                </a:moveTo>
                <a:lnTo>
                  <a:pt x="891914" y="0"/>
                </a:lnTo>
                <a:lnTo>
                  <a:pt x="891914" y="846203"/>
                </a:lnTo>
                <a:lnTo>
                  <a:pt x="0" y="846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653288" y="5292960"/>
            <a:ext cx="903473" cy="857170"/>
          </a:xfrm>
          <a:custGeom>
            <a:avLst/>
            <a:gdLst/>
            <a:ahLst/>
            <a:cxnLst/>
            <a:rect l="l" t="t" r="r" b="b"/>
            <a:pathLst>
              <a:path w="903473" h="857170">
                <a:moveTo>
                  <a:pt x="0" y="0"/>
                </a:moveTo>
                <a:lnTo>
                  <a:pt x="903474" y="0"/>
                </a:lnTo>
                <a:lnTo>
                  <a:pt x="903474" y="857171"/>
                </a:lnTo>
                <a:lnTo>
                  <a:pt x="0" y="857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838355" y="7409167"/>
            <a:ext cx="943290" cy="894946"/>
          </a:xfrm>
          <a:custGeom>
            <a:avLst/>
            <a:gdLst/>
            <a:ahLst/>
            <a:cxnLst/>
            <a:rect l="l" t="t" r="r" b="b"/>
            <a:pathLst>
              <a:path w="943290" h="894946">
                <a:moveTo>
                  <a:pt x="0" y="0"/>
                </a:moveTo>
                <a:lnTo>
                  <a:pt x="943290" y="0"/>
                </a:lnTo>
                <a:lnTo>
                  <a:pt x="943290" y="894947"/>
                </a:lnTo>
                <a:lnTo>
                  <a:pt x="0" y="89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663704" y="5263894"/>
            <a:ext cx="873376" cy="828615"/>
          </a:xfrm>
          <a:custGeom>
            <a:avLst/>
            <a:gdLst/>
            <a:ahLst/>
            <a:cxnLst/>
            <a:rect l="l" t="t" r="r" b="b"/>
            <a:pathLst>
              <a:path w="873376" h="828615">
                <a:moveTo>
                  <a:pt x="0" y="0"/>
                </a:moveTo>
                <a:lnTo>
                  <a:pt x="873376" y="0"/>
                </a:lnTo>
                <a:lnTo>
                  <a:pt x="873376" y="828616"/>
                </a:lnTo>
                <a:lnTo>
                  <a:pt x="0" y="828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716921" y="4209669"/>
            <a:ext cx="868977" cy="824441"/>
          </a:xfrm>
          <a:custGeom>
            <a:avLst/>
            <a:gdLst/>
            <a:ahLst/>
            <a:cxnLst/>
            <a:rect l="l" t="t" r="r" b="b"/>
            <a:pathLst>
              <a:path w="868977" h="824441">
                <a:moveTo>
                  <a:pt x="0" y="0"/>
                </a:moveTo>
                <a:lnTo>
                  <a:pt x="868977" y="0"/>
                </a:lnTo>
                <a:lnTo>
                  <a:pt x="868977" y="824441"/>
                </a:lnTo>
                <a:lnTo>
                  <a:pt x="0" y="824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563724" y="7409167"/>
            <a:ext cx="943290" cy="894946"/>
          </a:xfrm>
          <a:custGeom>
            <a:avLst/>
            <a:gdLst/>
            <a:ahLst/>
            <a:cxnLst/>
            <a:rect l="l" t="t" r="r" b="b"/>
            <a:pathLst>
              <a:path w="943290" h="894946">
                <a:moveTo>
                  <a:pt x="0" y="0"/>
                </a:moveTo>
                <a:lnTo>
                  <a:pt x="943290" y="0"/>
                </a:lnTo>
                <a:lnTo>
                  <a:pt x="943290" y="894947"/>
                </a:lnTo>
                <a:lnTo>
                  <a:pt x="0" y="89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847018" y="8543023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47018" y="5263894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72387" y="6292535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617219" y="7388812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656194" y="6292535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2" y="0"/>
                </a:lnTo>
                <a:lnTo>
                  <a:pt x="975612" y="915302"/>
                </a:lnTo>
                <a:lnTo>
                  <a:pt x="0" y="91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550558" y="4118809"/>
            <a:ext cx="975613" cy="915302"/>
          </a:xfrm>
          <a:custGeom>
            <a:avLst/>
            <a:gdLst/>
            <a:ahLst/>
            <a:cxnLst/>
            <a:rect l="l" t="t" r="r" b="b"/>
            <a:pathLst>
              <a:path w="975613" h="915302">
                <a:moveTo>
                  <a:pt x="0" y="0"/>
                </a:moveTo>
                <a:lnTo>
                  <a:pt x="975613" y="0"/>
                </a:lnTo>
                <a:lnTo>
                  <a:pt x="975613" y="915301"/>
                </a:lnTo>
                <a:lnTo>
                  <a:pt x="0" y="91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3276600" y="371940"/>
            <a:ext cx="5466481" cy="11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Competitive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141313"/>
            <a:ext cx="18713887" cy="4009260"/>
            <a:chOff x="0" y="-38100"/>
            <a:chExt cx="2787827" cy="5587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4382" cy="520682"/>
            </a:xfrm>
            <a:custGeom>
              <a:avLst/>
              <a:gdLst/>
              <a:ahLst/>
              <a:cxnLst/>
              <a:rect l="l" t="t" r="r" b="b"/>
              <a:pathLst>
                <a:path w="2787827" h="520682">
                  <a:moveTo>
                    <a:pt x="0" y="0"/>
                  </a:moveTo>
                  <a:lnTo>
                    <a:pt x="2787827" y="0"/>
                  </a:lnTo>
                  <a:lnTo>
                    <a:pt x="2787827" y="520682"/>
                  </a:lnTo>
                  <a:lnTo>
                    <a:pt x="0" y="52068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87827" cy="558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60975" y="1867946"/>
            <a:ext cx="13378425" cy="9477418"/>
          </a:xfrm>
          <a:custGeom>
            <a:avLst/>
            <a:gdLst/>
            <a:ahLst/>
            <a:cxnLst/>
            <a:rect l="l" t="t" r="r" b="b"/>
            <a:pathLst>
              <a:path w="13378425" h="9477418">
                <a:moveTo>
                  <a:pt x="0" y="0"/>
                </a:moveTo>
                <a:lnTo>
                  <a:pt x="13378424" y="0"/>
                </a:lnTo>
                <a:lnTo>
                  <a:pt x="13378424" y="9477418"/>
                </a:lnTo>
                <a:lnTo>
                  <a:pt x="0" y="947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1" t="-13882" r="-18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9194" y="465761"/>
            <a:ext cx="10268877" cy="89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72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MILESTONES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2894" y="4633635"/>
            <a:ext cx="2801051" cy="2663725"/>
            <a:chOff x="0" y="0"/>
            <a:chExt cx="1165114" cy="11079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0425" y="4266239"/>
            <a:ext cx="2801051" cy="2663725"/>
            <a:chOff x="0" y="0"/>
            <a:chExt cx="1912521" cy="18187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3"/>
              <a:stretch>
                <a:fillRect l="-28181" t="-25125" r="-28793" b="-3994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218327" y="5965497"/>
            <a:ext cx="2164231" cy="667540"/>
            <a:chOff x="0" y="0"/>
            <a:chExt cx="900225" cy="277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solidFill>
              <a:srgbClr val="8CD3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15399" y="4633635"/>
            <a:ext cx="2801051" cy="2663725"/>
            <a:chOff x="0" y="0"/>
            <a:chExt cx="1165114" cy="11079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11539" y="4266239"/>
            <a:ext cx="2801051" cy="2663725"/>
            <a:chOff x="0" y="0"/>
            <a:chExt cx="1912521" cy="18187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4"/>
              <a:stretch>
                <a:fillRect t="-10003" b="-1000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600832" y="5965497"/>
            <a:ext cx="2164231" cy="667540"/>
            <a:chOff x="0" y="0"/>
            <a:chExt cx="900225" cy="2776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solidFill>
              <a:srgbClr val="8CD33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61592" y="4633635"/>
            <a:ext cx="2801051" cy="2663725"/>
            <a:chOff x="0" y="0"/>
            <a:chExt cx="1165114" cy="11079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19357" y="4266239"/>
            <a:ext cx="2801051" cy="2663725"/>
            <a:chOff x="0" y="0"/>
            <a:chExt cx="1912521" cy="18187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5"/>
              <a:stretch>
                <a:fillRect t="-20103" b="-20103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419882" y="5965497"/>
            <a:ext cx="2164231" cy="667540"/>
            <a:chOff x="0" y="0"/>
            <a:chExt cx="900225" cy="2776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solidFill>
              <a:srgbClr val="8CD33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00225" cy="325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Charan 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31413" y="4633635"/>
            <a:ext cx="2801051" cy="2663725"/>
            <a:chOff x="0" y="0"/>
            <a:chExt cx="1165114" cy="110799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435315" y="4266239"/>
            <a:ext cx="2801051" cy="2663725"/>
            <a:chOff x="0" y="0"/>
            <a:chExt cx="1912521" cy="18187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blipFill>
              <a:blip r:embed="rId6"/>
              <a:stretch>
                <a:fillRect t="-29213" b="-29213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5231938" y="5965497"/>
            <a:ext cx="2224871" cy="570349"/>
            <a:chOff x="0" y="0"/>
            <a:chExt cx="925448" cy="2372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5448" cy="237240"/>
            </a:xfrm>
            <a:custGeom>
              <a:avLst/>
              <a:gdLst/>
              <a:ahLst/>
              <a:cxnLst/>
              <a:rect l="l" t="t" r="r" b="b"/>
              <a:pathLst>
                <a:path w="925448" h="237240">
                  <a:moveTo>
                    <a:pt x="0" y="0"/>
                  </a:moveTo>
                  <a:lnTo>
                    <a:pt x="925448" y="0"/>
                  </a:lnTo>
                  <a:lnTo>
                    <a:pt x="925448" y="237240"/>
                  </a:lnTo>
                  <a:lnTo>
                    <a:pt x="0" y="237240"/>
                  </a:lnTo>
                  <a:close/>
                </a:path>
              </a:pathLst>
            </a:custGeom>
            <a:solidFill>
              <a:srgbClr val="8CD33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25448" cy="275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672038" y="6086059"/>
            <a:ext cx="1256810" cy="41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35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Akash 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51443" y="6075309"/>
            <a:ext cx="2130014" cy="39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221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Charan V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25845" y="6015795"/>
            <a:ext cx="1710521" cy="41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35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Gowtham K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" y="0"/>
            <a:ext cx="18288000" cy="2663725"/>
            <a:chOff x="0" y="0"/>
            <a:chExt cx="2609503" cy="41036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609503" cy="410369"/>
            </a:xfrm>
            <a:custGeom>
              <a:avLst/>
              <a:gdLst/>
              <a:ahLst/>
              <a:cxnLst/>
              <a:rect l="l" t="t" r="r" b="b"/>
              <a:pathLst>
                <a:path w="2609503" h="410369">
                  <a:moveTo>
                    <a:pt x="0" y="0"/>
                  </a:moveTo>
                  <a:lnTo>
                    <a:pt x="2609503" y="0"/>
                  </a:lnTo>
                  <a:lnTo>
                    <a:pt x="2609503" y="410369"/>
                  </a:lnTo>
                  <a:lnTo>
                    <a:pt x="0" y="410369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609503" cy="44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19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65350" y="783199"/>
            <a:ext cx="5659250" cy="123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6"/>
              </a:lnSpc>
              <a:spcBef>
                <a:spcPct val="0"/>
              </a:spcBef>
            </a:pPr>
            <a:r>
              <a:rPr lang="en-US" sz="7261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Our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2382" y="3435812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2382" y="5003760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63627" y="5224582"/>
            <a:ext cx="4052594" cy="129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3511" y="3750137"/>
            <a:ext cx="6173301" cy="135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THANK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63627" y="6583107"/>
            <a:ext cx="6696953" cy="209483"/>
            <a:chOff x="0" y="0"/>
            <a:chExt cx="1763806" cy="551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3806" cy="55172"/>
            </a:xfrm>
            <a:custGeom>
              <a:avLst/>
              <a:gdLst/>
              <a:ahLst/>
              <a:cxnLst/>
              <a:rect l="l" t="t" r="r" b="b"/>
              <a:pathLst>
                <a:path w="1763806" h="55172">
                  <a:moveTo>
                    <a:pt x="0" y="0"/>
                  </a:moveTo>
                  <a:lnTo>
                    <a:pt x="1763806" y="0"/>
                  </a:lnTo>
                  <a:lnTo>
                    <a:pt x="1763806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63806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05336" y="3233388"/>
            <a:ext cx="5567079" cy="3820224"/>
          </a:xfrm>
          <a:custGeom>
            <a:avLst/>
            <a:gdLst/>
            <a:ahLst/>
            <a:cxnLst/>
            <a:rect l="l" t="t" r="r" b="b"/>
            <a:pathLst>
              <a:path w="5567079" h="3820224">
                <a:moveTo>
                  <a:pt x="0" y="0"/>
                </a:moveTo>
                <a:lnTo>
                  <a:pt x="5567079" y="0"/>
                </a:lnTo>
                <a:lnTo>
                  <a:pt x="5567079" y="3820224"/>
                </a:lnTo>
                <a:lnTo>
                  <a:pt x="0" y="3820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3805" y="541378"/>
            <a:ext cx="8879479" cy="2141384"/>
            <a:chOff x="0" y="0"/>
            <a:chExt cx="11839305" cy="285517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20002" cy="277268"/>
              <a:chOff x="0" y="0"/>
              <a:chExt cx="362154" cy="551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2154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362154" h="55172">
                    <a:moveTo>
                      <a:pt x="0" y="0"/>
                    </a:moveTo>
                    <a:lnTo>
                      <a:pt x="362154" y="0"/>
                    </a:lnTo>
                    <a:lnTo>
                      <a:pt x="362154" y="55172"/>
                    </a:lnTo>
                    <a:lnTo>
                      <a:pt x="0" y="55172"/>
                    </a:lnTo>
                    <a:close/>
                  </a:path>
                </a:pathLst>
              </a:custGeom>
              <a:solidFill>
                <a:srgbClr val="70B714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2154" cy="932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598557"/>
              <a:ext cx="11839305" cy="1256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75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343"/>
              <a:ext cx="11839305" cy="1277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4"/>
                </a:lnSpc>
              </a:pPr>
              <a:r>
                <a:rPr lang="en-US" sz="7375" b="1">
                  <a:solidFill>
                    <a:srgbClr val="000000">
                      <a:alpha val="63922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INTRODUCTION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459474" y="3475914"/>
            <a:ext cx="3416597" cy="3416597"/>
          </a:xfrm>
          <a:custGeom>
            <a:avLst/>
            <a:gdLst/>
            <a:ahLst/>
            <a:cxnLst/>
            <a:rect l="l" t="t" r="r" b="b"/>
            <a:pathLst>
              <a:path w="3416597" h="3416597">
                <a:moveTo>
                  <a:pt x="0" y="0"/>
                </a:moveTo>
                <a:lnTo>
                  <a:pt x="3416597" y="0"/>
                </a:lnTo>
                <a:lnTo>
                  <a:pt x="3416597" y="3416597"/>
                </a:lnTo>
                <a:lnTo>
                  <a:pt x="0" y="341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48915" y="3650366"/>
            <a:ext cx="2562131" cy="3567524"/>
          </a:xfrm>
          <a:custGeom>
            <a:avLst/>
            <a:gdLst/>
            <a:ahLst/>
            <a:cxnLst/>
            <a:rect l="l" t="t" r="r" b="b"/>
            <a:pathLst>
              <a:path w="2562131" h="3567524">
                <a:moveTo>
                  <a:pt x="0" y="0"/>
                </a:moveTo>
                <a:lnTo>
                  <a:pt x="2562132" y="0"/>
                </a:lnTo>
                <a:lnTo>
                  <a:pt x="2562132" y="3567524"/>
                </a:lnTo>
                <a:lnTo>
                  <a:pt x="0" y="356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757507" y="7821439"/>
            <a:ext cx="2677779" cy="78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942" b="1" spc="32">
                <a:solidFill>
                  <a:srgbClr val="72215C"/>
                </a:solidFill>
                <a:latin typeface="Arial Bold"/>
                <a:ea typeface="Arial Bold"/>
                <a:cs typeface="Arial Bold"/>
                <a:sym typeface="Arial Bold"/>
              </a:rPr>
              <a:t> Poor Working Conditions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3342" y="4976245"/>
            <a:ext cx="2535493" cy="85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689" b="1">
                <a:solidFill>
                  <a:srgbClr val="B34E37"/>
                </a:solidFill>
                <a:latin typeface="Arial Bold"/>
                <a:ea typeface="Arial Bold"/>
                <a:cs typeface="Arial Bold"/>
                <a:sym typeface="Arial Bold"/>
              </a:rPr>
              <a:t>High Labor Costs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9738" y="2740961"/>
            <a:ext cx="2158193" cy="98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9" b="1">
                <a:solidFill>
                  <a:srgbClr val="621C99"/>
                </a:solidFill>
                <a:latin typeface="Arial Bold"/>
                <a:ea typeface="Arial Bold"/>
                <a:cs typeface="Arial Bold"/>
                <a:sym typeface="Arial Bold"/>
              </a:rPr>
              <a:t>Labor Shortages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09822" y="2267368"/>
            <a:ext cx="2533617" cy="98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4"/>
              </a:lnSpc>
            </a:pPr>
            <a:r>
              <a:rPr lang="en-US" sz="2689" b="1">
                <a:solidFill>
                  <a:srgbClr val="DB4830"/>
                </a:solidFill>
                <a:latin typeface="Arial Bold"/>
                <a:ea typeface="Arial Bold"/>
                <a:cs typeface="Arial Bold"/>
                <a:sym typeface="Arial Bold"/>
              </a:rPr>
              <a:t>Delayed Harvests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48386" y="7776620"/>
            <a:ext cx="2895353" cy="98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9" b="1">
                <a:solidFill>
                  <a:srgbClr val="437648"/>
                </a:solidFill>
                <a:latin typeface="Arial Bold"/>
                <a:ea typeface="Arial Bold"/>
                <a:cs typeface="Arial Bold"/>
                <a:sym typeface="Arial Bold"/>
              </a:rPr>
              <a:t>Unpredictable Availability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7728" y="1728492"/>
            <a:ext cx="2060752" cy="76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410" b="1">
                <a:solidFill>
                  <a:srgbClr val="236929"/>
                </a:solidFill>
                <a:latin typeface="Arial Bold"/>
                <a:ea typeface="Arial Bold"/>
                <a:cs typeface="Arial Bold"/>
                <a:sym typeface="Arial Bold"/>
              </a:rPr>
              <a:t>Lack of Transparency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4792" y="4659956"/>
            <a:ext cx="3822295" cy="90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2871" b="1">
                <a:solidFill>
                  <a:srgbClr val="2B5F82"/>
                </a:solidFill>
                <a:latin typeface="Arial Bold"/>
                <a:ea typeface="Arial Bold"/>
                <a:cs typeface="Arial Bold"/>
                <a:sym typeface="Arial Bold"/>
              </a:rPr>
              <a:t>Communication </a:t>
            </a:r>
          </a:p>
          <a:p>
            <a:pPr algn="ctr">
              <a:lnSpc>
                <a:spcPts val="3330"/>
              </a:lnSpc>
            </a:pPr>
            <a:r>
              <a:rPr lang="en-US" sz="2871" b="1">
                <a:solidFill>
                  <a:srgbClr val="2B5F82"/>
                </a:solidFill>
                <a:latin typeface="Arial Bold"/>
                <a:ea typeface="Arial Bold"/>
                <a:cs typeface="Arial Bold"/>
                <a:sym typeface="Arial Bold"/>
              </a:rPr>
              <a:t>Gaps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7432" y="1910568"/>
            <a:ext cx="2815267" cy="110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689" b="1">
                <a:solidFill>
                  <a:srgbClr val="02327B"/>
                </a:solidFill>
                <a:latin typeface="Arial Bold"/>
                <a:ea typeface="Arial Bold"/>
                <a:cs typeface="Arial Bold"/>
                <a:sym typeface="Arial Bold"/>
              </a:rPr>
              <a:t>Delayed Payments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47186" y="3039008"/>
            <a:ext cx="2732082" cy="110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2694" b="1">
                <a:solidFill>
                  <a:srgbClr val="D18C1D"/>
                </a:solidFill>
                <a:latin typeface="Arial Bold"/>
                <a:ea typeface="Arial Bold"/>
                <a:cs typeface="Arial Bold"/>
                <a:sym typeface="Arial Bold"/>
              </a:rPr>
              <a:t>No Skill-Based Allocation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43045" y="4976245"/>
            <a:ext cx="2333980" cy="85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689" b="1">
                <a:solidFill>
                  <a:srgbClr val="B68425"/>
                </a:solidFill>
                <a:latin typeface="Arial Bold"/>
                <a:ea typeface="Arial Bold"/>
                <a:cs typeface="Arial Bold"/>
                <a:sym typeface="Arial Bold"/>
              </a:rPr>
              <a:t>Middlemen Exploitation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5168" y="7627227"/>
            <a:ext cx="3410117" cy="98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 b="1">
                <a:solidFill>
                  <a:srgbClr val="3E67C8"/>
                </a:solidFill>
                <a:latin typeface="Arial Bold"/>
                <a:ea typeface="Arial Bold"/>
                <a:cs typeface="Arial Bold"/>
                <a:sym typeface="Arial Bold"/>
              </a:rPr>
              <a:t>Low Productivity Tracking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61933" y="6142344"/>
            <a:ext cx="2201122" cy="98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 b="1">
                <a:solidFill>
                  <a:srgbClr val="7DA03F"/>
                </a:solidFill>
                <a:latin typeface="Arial Bold"/>
                <a:ea typeface="Arial Bold"/>
                <a:cs typeface="Arial Bold"/>
                <a:sym typeface="Arial Bold"/>
              </a:rPr>
              <a:t>Seasonal Employment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47186" y="7156079"/>
            <a:ext cx="2815267" cy="56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689" b="1">
                <a:solidFill>
                  <a:srgbClr val="6D8DA7"/>
                </a:solidFill>
                <a:latin typeface="Arial Bold"/>
                <a:ea typeface="Arial Bold"/>
                <a:cs typeface="Arial Bold"/>
                <a:sym typeface="Arial Bold"/>
              </a:rPr>
              <a:t>Migration Issues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5149" y="6236592"/>
            <a:ext cx="9763961" cy="4429571"/>
            <a:chOff x="0" y="0"/>
            <a:chExt cx="2571578" cy="1166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1578" cy="1166636"/>
            </a:xfrm>
            <a:custGeom>
              <a:avLst/>
              <a:gdLst/>
              <a:ahLst/>
              <a:cxnLst/>
              <a:rect l="l" t="t" r="r" b="b"/>
              <a:pathLst>
                <a:path w="2571578" h="1166636">
                  <a:moveTo>
                    <a:pt x="0" y="0"/>
                  </a:moveTo>
                  <a:lnTo>
                    <a:pt x="2571578" y="0"/>
                  </a:lnTo>
                  <a:lnTo>
                    <a:pt x="2571578" y="1166636"/>
                  </a:lnTo>
                  <a:lnTo>
                    <a:pt x="0" y="1166636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71578" cy="1204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8811" y="1615585"/>
            <a:ext cx="9467504" cy="3379740"/>
            <a:chOff x="0" y="0"/>
            <a:chExt cx="1319513" cy="471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9513" cy="471044"/>
            </a:xfrm>
            <a:custGeom>
              <a:avLst/>
              <a:gdLst/>
              <a:ahLst/>
              <a:cxnLst/>
              <a:rect l="l" t="t" r="r" b="b"/>
              <a:pathLst>
                <a:path w="1319513" h="471044">
                  <a:moveTo>
                    <a:pt x="0" y="0"/>
                  </a:moveTo>
                  <a:lnTo>
                    <a:pt x="1319513" y="0"/>
                  </a:lnTo>
                  <a:lnTo>
                    <a:pt x="1319513" y="471044"/>
                  </a:lnTo>
                  <a:lnTo>
                    <a:pt x="0" y="471044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9513" cy="50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45228" y="2369866"/>
            <a:ext cx="882124" cy="209483"/>
            <a:chOff x="0" y="0"/>
            <a:chExt cx="232329" cy="55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9488811" cy="8759782"/>
          </a:xfrm>
          <a:custGeom>
            <a:avLst/>
            <a:gdLst/>
            <a:ahLst/>
            <a:cxnLst/>
            <a:rect l="l" t="t" r="r" b="b"/>
            <a:pathLst>
              <a:path w="9488811" h="8759782">
                <a:moveTo>
                  <a:pt x="0" y="0"/>
                </a:moveTo>
                <a:lnTo>
                  <a:pt x="9488811" y="0"/>
                </a:lnTo>
                <a:lnTo>
                  <a:pt x="9488811" y="8759782"/>
                </a:lnTo>
                <a:lnTo>
                  <a:pt x="0" y="875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13" r="-4050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145228" y="3628844"/>
            <a:ext cx="5738309" cy="89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5228" y="2788899"/>
            <a:ext cx="5738309" cy="89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7311" y="5207898"/>
            <a:ext cx="8112928" cy="28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sz="3310" b="1">
                <a:solidFill>
                  <a:srgbClr val="000000">
                    <a:alpha val="71765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Farmers struggle to find reliable labor when needed, while unemployed workers lack easy access to job opportunities in agriculture leading to delayed harvests, financial losses and inefficiencies.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9449" y="1175670"/>
            <a:ext cx="7347629" cy="8325925"/>
          </a:xfrm>
          <a:custGeom>
            <a:avLst/>
            <a:gdLst/>
            <a:ahLst/>
            <a:cxnLst/>
            <a:rect l="l" t="t" r="r" b="b"/>
            <a:pathLst>
              <a:path w="7347629" h="8325925">
                <a:moveTo>
                  <a:pt x="0" y="0"/>
                </a:moveTo>
                <a:lnTo>
                  <a:pt x="7347629" y="0"/>
                </a:lnTo>
                <a:lnTo>
                  <a:pt x="7347629" y="8325926"/>
                </a:lnTo>
                <a:lnTo>
                  <a:pt x="0" y="832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9491" y="594221"/>
            <a:ext cx="2457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Rajasthan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8867" y="1128045"/>
            <a:ext cx="2949059" cy="35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33983" y="3600405"/>
            <a:ext cx="31565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Maharashtra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91274" y="410496"/>
            <a:ext cx="480671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Madhya Pradesh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325" y="6960908"/>
            <a:ext cx="324694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Karnataka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14791" y="5722023"/>
            <a:ext cx="436149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Andra Pradesh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6356" y="7982291"/>
            <a:ext cx="373904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Tamil Nadu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95537" y="2800225"/>
            <a:ext cx="186799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Odisha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9491" y="1321296"/>
            <a:ext cx="455103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10.65%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4.4%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21.9%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9224" y="1184785"/>
            <a:ext cx="47414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10.75%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</a:t>
            </a:r>
            <a:r>
              <a:rPr lang="en-US" sz="2400" b="1">
                <a:solidFill>
                  <a:srgbClr val="23692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1.6%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19.8%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983" y="4375105"/>
            <a:ext cx="451892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5.24%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3.1%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19.8%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803" y="7778256"/>
            <a:ext cx="472147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9.05%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2.4%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17.82%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8199" y="3526193"/>
            <a:ext cx="375467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2.08%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3.9%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18.8%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18199" y="6353848"/>
            <a:ext cx="3584770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</a:t>
            </a: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6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2.07%</a:t>
            </a:r>
          </a:p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Unemployment </a:t>
            </a: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6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4.1%</a:t>
            </a:r>
          </a:p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Migration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27.6%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1640" y="8610939"/>
            <a:ext cx="557926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loss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2.08%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Unemployment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4.3%</a:t>
            </a:r>
          </a:p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A60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Migration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400" b="1">
                <a:solidFill>
                  <a:srgbClr val="DB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20.4%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073397" y="2713227"/>
            <a:ext cx="1691271" cy="1316483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2412275" y="2713227"/>
            <a:ext cx="2661122" cy="0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4187188" y="5807748"/>
            <a:ext cx="2648001" cy="647207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726325" y="5807748"/>
            <a:ext cx="3460863" cy="28575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4369148" y="7820367"/>
            <a:ext cx="2773754" cy="1302174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082803" y="9122540"/>
            <a:ext cx="3286345" cy="28575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8011500" y="8967647"/>
            <a:ext cx="2679774" cy="1030131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0691274" y="9997779"/>
            <a:ext cx="2789634" cy="0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8829575" y="6965895"/>
            <a:ext cx="4619753" cy="900536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9972874" y="4913033"/>
            <a:ext cx="4014049" cy="1048332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8543679" y="2555736"/>
            <a:ext cx="3464229" cy="2425158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2007907" y="2555736"/>
            <a:ext cx="3202676" cy="0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3986923" y="4913033"/>
            <a:ext cx="3176610" cy="0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3454581" y="7844931"/>
            <a:ext cx="3804505" cy="28575"/>
          </a:xfrm>
          <a:prstGeom prst="line">
            <a:avLst/>
          </a:prstGeom>
          <a:ln w="57150" cap="flat">
            <a:solidFill>
              <a:srgbClr val="DB48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58" y="651198"/>
            <a:ext cx="5738309" cy="2039915"/>
            <a:chOff x="0" y="0"/>
            <a:chExt cx="7651078" cy="271988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76165" cy="279310"/>
              <a:chOff x="0" y="0"/>
              <a:chExt cx="232329" cy="551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2329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232329" h="55172">
                    <a:moveTo>
                      <a:pt x="0" y="0"/>
                    </a:moveTo>
                    <a:lnTo>
                      <a:pt x="232329" y="0"/>
                    </a:lnTo>
                    <a:lnTo>
                      <a:pt x="232329" y="55172"/>
                    </a:lnTo>
                    <a:lnTo>
                      <a:pt x="0" y="55172"/>
                    </a:lnTo>
                    <a:close/>
                  </a:path>
                </a:pathLst>
              </a:custGeom>
              <a:solidFill>
                <a:srgbClr val="70B71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32329" cy="932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1570687"/>
              <a:ext cx="7651078" cy="1149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11"/>
                </a:lnSpc>
              </a:pPr>
              <a:r>
                <a:rPr lang="en-US" sz="6529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50760"/>
              <a:ext cx="7651078" cy="1131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22"/>
                </a:lnSpc>
              </a:pPr>
              <a:r>
                <a:rPr lang="en-US" sz="6429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PROBLEM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944308" y="651198"/>
            <a:ext cx="1744059" cy="1752823"/>
          </a:xfrm>
          <a:custGeom>
            <a:avLst/>
            <a:gdLst/>
            <a:ahLst/>
            <a:cxnLst/>
            <a:rect l="l" t="t" r="r" b="b"/>
            <a:pathLst>
              <a:path w="1744059" h="1752823">
                <a:moveTo>
                  <a:pt x="0" y="0"/>
                </a:moveTo>
                <a:lnTo>
                  <a:pt x="1744059" y="0"/>
                </a:lnTo>
                <a:lnTo>
                  <a:pt x="1744059" y="1752822"/>
                </a:lnTo>
                <a:lnTo>
                  <a:pt x="0" y="175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28700" y="2562361"/>
            <a:ext cx="17079585" cy="8128697"/>
          </a:xfrm>
          <a:custGeom>
            <a:avLst/>
            <a:gdLst/>
            <a:ahLst/>
            <a:cxnLst/>
            <a:rect l="l" t="t" r="r" b="b"/>
            <a:pathLst>
              <a:path w="17079585" h="8128697">
                <a:moveTo>
                  <a:pt x="0" y="0"/>
                </a:moveTo>
                <a:lnTo>
                  <a:pt x="17079585" y="0"/>
                </a:lnTo>
                <a:lnTo>
                  <a:pt x="17079585" y="8128697"/>
                </a:lnTo>
                <a:lnTo>
                  <a:pt x="0" y="812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956" b="-4454"/>
            </a:stretch>
          </a:blipFill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6300"/>
            <a:ext cx="5079843" cy="12675071"/>
            <a:chOff x="0" y="0"/>
            <a:chExt cx="1472501" cy="3674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501" cy="3674141"/>
            </a:xfrm>
            <a:custGeom>
              <a:avLst/>
              <a:gdLst/>
              <a:ahLst/>
              <a:cxnLst/>
              <a:rect l="l" t="t" r="r" b="b"/>
              <a:pathLst>
                <a:path w="1472501" h="3674141">
                  <a:moveTo>
                    <a:pt x="0" y="0"/>
                  </a:moveTo>
                  <a:lnTo>
                    <a:pt x="1472501" y="0"/>
                  </a:lnTo>
                  <a:lnTo>
                    <a:pt x="1472501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2501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71648" y="-1456566"/>
            <a:ext cx="12106071" cy="12026201"/>
            <a:chOff x="0" y="0"/>
            <a:chExt cx="2634580" cy="2617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4580" cy="2617199"/>
            </a:xfrm>
            <a:custGeom>
              <a:avLst/>
              <a:gdLst/>
              <a:ahLst/>
              <a:cxnLst/>
              <a:rect l="l" t="t" r="r" b="b"/>
              <a:pathLst>
                <a:path w="2634580" h="2617199">
                  <a:moveTo>
                    <a:pt x="0" y="0"/>
                  </a:moveTo>
                  <a:lnTo>
                    <a:pt x="2634580" y="0"/>
                  </a:lnTo>
                  <a:lnTo>
                    <a:pt x="2634580" y="2617199"/>
                  </a:lnTo>
                  <a:lnTo>
                    <a:pt x="0" y="2617199"/>
                  </a:lnTo>
                  <a:close/>
                </a:path>
              </a:pathLst>
            </a:custGeom>
            <a:blipFill>
              <a:blip r:embed="rId2"/>
              <a:stretch>
                <a:fillRect l="-426" r="-42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40727" y="370012"/>
            <a:ext cx="5753791" cy="8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664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FLOW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7828" y="-581267"/>
            <a:ext cx="15682591" cy="11605117"/>
          </a:xfrm>
          <a:custGeom>
            <a:avLst/>
            <a:gdLst/>
            <a:ahLst/>
            <a:cxnLst/>
            <a:rect l="l" t="t" r="r" b="b"/>
            <a:pathLst>
              <a:path w="15682591" h="11605117">
                <a:moveTo>
                  <a:pt x="0" y="0"/>
                </a:moveTo>
                <a:lnTo>
                  <a:pt x="15682591" y="0"/>
                </a:lnTo>
                <a:lnTo>
                  <a:pt x="15682591" y="11605117"/>
                </a:lnTo>
                <a:lnTo>
                  <a:pt x="0" y="1160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47700"/>
            <a:ext cx="5079843" cy="12675071"/>
            <a:chOff x="0" y="0"/>
            <a:chExt cx="1472501" cy="3674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501" cy="3674141"/>
            </a:xfrm>
            <a:custGeom>
              <a:avLst/>
              <a:gdLst/>
              <a:ahLst/>
              <a:cxnLst/>
              <a:rect l="l" t="t" r="r" b="b"/>
              <a:pathLst>
                <a:path w="1472501" h="3674141">
                  <a:moveTo>
                    <a:pt x="0" y="0"/>
                  </a:moveTo>
                  <a:lnTo>
                    <a:pt x="1472501" y="0"/>
                  </a:lnTo>
                  <a:lnTo>
                    <a:pt x="1472501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2501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34145" y="-160195"/>
            <a:ext cx="8603950" cy="10447195"/>
          </a:xfrm>
          <a:custGeom>
            <a:avLst/>
            <a:gdLst/>
            <a:ahLst/>
            <a:cxnLst/>
            <a:rect l="l" t="t" r="r" b="b"/>
            <a:pathLst>
              <a:path w="8603950" h="10447195">
                <a:moveTo>
                  <a:pt x="0" y="0"/>
                </a:moveTo>
                <a:lnTo>
                  <a:pt x="8603950" y="0"/>
                </a:lnTo>
                <a:lnTo>
                  <a:pt x="8603950" y="10447195"/>
                </a:lnTo>
                <a:lnTo>
                  <a:pt x="0" y="10447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7" t="-10024" r="-3739" b="-34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1" y="360487"/>
            <a:ext cx="6142118" cy="209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6049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SPEECH PROCESSING CYCLE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31879"/>
            <a:ext cx="5079843" cy="12675071"/>
            <a:chOff x="0" y="0"/>
            <a:chExt cx="1472501" cy="3674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501" cy="3674141"/>
            </a:xfrm>
            <a:custGeom>
              <a:avLst/>
              <a:gdLst/>
              <a:ahLst/>
              <a:cxnLst/>
              <a:rect l="l" t="t" r="r" b="b"/>
              <a:pathLst>
                <a:path w="1472501" h="3674141">
                  <a:moveTo>
                    <a:pt x="0" y="0"/>
                  </a:moveTo>
                  <a:lnTo>
                    <a:pt x="1472501" y="0"/>
                  </a:lnTo>
                  <a:lnTo>
                    <a:pt x="1472501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2501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79843" y="-151301"/>
            <a:ext cx="12590686" cy="10420215"/>
          </a:xfrm>
          <a:custGeom>
            <a:avLst/>
            <a:gdLst/>
            <a:ahLst/>
            <a:cxnLst/>
            <a:rect l="l" t="t" r="r" b="b"/>
            <a:pathLst>
              <a:path w="12590686" h="10420215">
                <a:moveTo>
                  <a:pt x="0" y="0"/>
                </a:moveTo>
                <a:lnTo>
                  <a:pt x="12590685" y="0"/>
                </a:lnTo>
                <a:lnTo>
                  <a:pt x="12590685" y="10420215"/>
                </a:lnTo>
                <a:lnTo>
                  <a:pt x="0" y="104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0" t="-14311" r="-5993" b="-118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3768" y="370012"/>
            <a:ext cx="4886075" cy="21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2"/>
              </a:lnSpc>
            </a:pPr>
            <a:r>
              <a:rPr lang="en-US" sz="615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BUSINESS MODEL</a:t>
            </a:r>
          </a:p>
          <a:p>
            <a:pPr algn="l">
              <a:lnSpc>
                <a:spcPts val="5482"/>
              </a:lnSpc>
            </a:pPr>
            <a:r>
              <a:rPr lang="en-US" sz="615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FRAMEWORK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214</Words>
  <Application>Microsoft Office PowerPoint</Application>
  <PresentationFormat>Custom</PresentationFormat>
  <Paragraphs>74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Canva Sans Bold</vt:lpstr>
      <vt:lpstr>Roboto Bold</vt:lpstr>
      <vt:lpstr>Arial</vt:lpstr>
      <vt:lpstr>Canva Sans</vt:lpstr>
      <vt:lpstr>Arial Bold</vt:lpstr>
      <vt:lpstr>Roboto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</dc:title>
  <cp:lastModifiedBy>charanvinay132@gmail.com</cp:lastModifiedBy>
  <cp:revision>2</cp:revision>
  <dcterms:created xsi:type="dcterms:W3CDTF">2006-08-16T00:00:00Z</dcterms:created>
  <dcterms:modified xsi:type="dcterms:W3CDTF">2025-05-25T00:43:14Z</dcterms:modified>
  <dc:identifier>DAGiwUpqNAM</dc:identifier>
</cp:coreProperties>
</file>